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71" r:id="rId14"/>
    <p:sldId id="268"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50" autoAdjust="0"/>
    <p:restoredTop sz="96327" autoAdjust="0"/>
  </p:normalViewPr>
  <p:slideViewPr>
    <p:cSldViewPr snapToGrid="0" snapToObjects="1">
      <p:cViewPr varScale="1">
        <p:scale>
          <a:sx n="160" d="100"/>
          <a:sy n="160" d="100"/>
        </p:scale>
        <p:origin x="71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2E62A-32F2-2C4C-B914-6FC38C6D40BC}" type="datetimeFigureOut">
              <a:rPr lang="en-US" smtClean="0"/>
              <a:pPr/>
              <a:t>9/9/24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DD6A7-53D3-0A43-84C6-A0173ACE1F68}" type="slidenum">
              <a:rPr lang="en-US" smtClean="0"/>
              <a:pPr/>
              <a:t>‹#›</a:t>
            </a:fld>
            <a:endParaRPr lang="en-US"/>
          </a:p>
        </p:txBody>
      </p:sp>
    </p:spTree>
    <p:extLst>
      <p:ext uri="{BB962C8B-B14F-4D97-AF65-F5344CB8AC3E}">
        <p14:creationId xmlns:p14="http://schemas.microsoft.com/office/powerpoint/2010/main" val="185992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a:t>
            </a:fld>
            <a:endParaRPr lang="en-US"/>
          </a:p>
        </p:txBody>
      </p:sp>
    </p:spTree>
    <p:extLst>
      <p:ext uri="{BB962C8B-B14F-4D97-AF65-F5344CB8AC3E}">
        <p14:creationId xmlns:p14="http://schemas.microsoft.com/office/powerpoint/2010/main" val="95442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There are single varietal expressions of Cabernet that count among South Africa’s very best wines but it is also frequently blended with Merlot and the other traditional Bordeaux varieties, Cabernet Franc, Petit Verdot and Malbec, according to the well-established template of that region (or with Shiraz according to the Australian model).</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10</a:t>
            </a:fld>
            <a:endParaRPr lang="en-US"/>
          </a:p>
        </p:txBody>
      </p:sp>
    </p:spTree>
    <p:extLst>
      <p:ext uri="{BB962C8B-B14F-4D97-AF65-F5344CB8AC3E}">
        <p14:creationId xmlns:p14="http://schemas.microsoft.com/office/powerpoint/2010/main" val="116303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African producers are adept at achieving balance in their wines and there is plenty of pure</a:t>
            </a:r>
            <a:r>
              <a:rPr lang="en-US"/>
              <a:t>, clean fruit on display.</a:t>
            </a:r>
          </a:p>
        </p:txBody>
      </p:sp>
      <p:sp>
        <p:nvSpPr>
          <p:cNvPr id="4" name="Slide Number Placeholder 3"/>
          <p:cNvSpPr>
            <a:spLocks noGrp="1"/>
          </p:cNvSpPr>
          <p:nvPr>
            <p:ph type="sldNum" sz="quarter" idx="10"/>
          </p:nvPr>
        </p:nvSpPr>
        <p:spPr/>
        <p:txBody>
          <a:bodyPr/>
          <a:lstStyle/>
          <a:p>
            <a:fld id="{771DD6A7-53D3-0A43-84C6-A0173ACE1F68}" type="slidenum">
              <a:rPr lang="en-US" smtClean="0"/>
              <a:pPr/>
              <a:t>11</a:t>
            </a:fld>
            <a:endParaRPr lang="en-US"/>
          </a:p>
        </p:txBody>
      </p:sp>
    </p:spTree>
    <p:extLst>
      <p:ext uri="{BB962C8B-B14F-4D97-AF65-F5344CB8AC3E}">
        <p14:creationId xmlns:p14="http://schemas.microsoft.com/office/powerpoint/2010/main" val="395068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Rich, smooth and complex, Cabernet’s flavour profile encompasses black cherry, black currant, blackberry and ripe plum, with nuances that can include cassis, cedar, black pepper, tobacco, liquorice, vanilla or violet, and spiciness from the oak.</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12</a:t>
            </a:fld>
            <a:endParaRPr lang="en-US"/>
          </a:p>
        </p:txBody>
      </p:sp>
    </p:spTree>
    <p:extLst>
      <p:ext uri="{BB962C8B-B14F-4D97-AF65-F5344CB8AC3E}">
        <p14:creationId xmlns:p14="http://schemas.microsoft.com/office/powerpoint/2010/main" val="348609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South Africa, an extensive range of clones produces a broad range of characteristics such as berry, eucalyptus and even mint from newer clones. Wines from older clones may be more herbaceous in character.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13</a:t>
            </a:fld>
            <a:endParaRPr lang="en-US"/>
          </a:p>
        </p:txBody>
      </p:sp>
    </p:spTree>
    <p:extLst>
      <p:ext uri="{BB962C8B-B14F-4D97-AF65-F5344CB8AC3E}">
        <p14:creationId xmlns:p14="http://schemas.microsoft.com/office/powerpoint/2010/main" val="3241235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Full-bodied Cabernet pairs well with meaty dishes, from roast beef or boeuf bourguignon to venison casseroles and oxtail stew.</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14</a:t>
            </a:fld>
            <a:endParaRPr lang="en-US"/>
          </a:p>
        </p:txBody>
      </p:sp>
    </p:spTree>
    <p:extLst>
      <p:ext uri="{BB962C8B-B14F-4D97-AF65-F5344CB8AC3E}">
        <p14:creationId xmlns:p14="http://schemas.microsoft.com/office/powerpoint/2010/main" val="401551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originated from a spontaneous cross between Cabernet Franc and Sauvignon Blanc, a fact that was only established in 1997, even though this noble variety has been cultivated in France for centuries.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2</a:t>
            </a:fld>
            <a:endParaRPr lang="en-US"/>
          </a:p>
        </p:txBody>
      </p:sp>
    </p:spTree>
    <p:extLst>
      <p:ext uri="{BB962C8B-B14F-4D97-AF65-F5344CB8AC3E}">
        <p14:creationId xmlns:p14="http://schemas.microsoft.com/office/powerpoint/2010/main" val="302215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In Bordeaux, Cabernet is the principle component in the famous wines of the Médoc.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3</a:t>
            </a:fld>
            <a:endParaRPr lang="en-US"/>
          </a:p>
        </p:txBody>
      </p:sp>
    </p:spTree>
    <p:extLst>
      <p:ext uri="{BB962C8B-B14F-4D97-AF65-F5344CB8AC3E}">
        <p14:creationId xmlns:p14="http://schemas.microsoft.com/office/powerpoint/2010/main" val="150739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is now found all over the world, including in South Africa.</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4</a:t>
            </a:fld>
            <a:endParaRPr lang="en-US"/>
          </a:p>
        </p:txBody>
      </p:sp>
    </p:spTree>
    <p:extLst>
      <p:ext uri="{BB962C8B-B14F-4D97-AF65-F5344CB8AC3E}">
        <p14:creationId xmlns:p14="http://schemas.microsoft.com/office/powerpoint/2010/main" val="312808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It is not clear exactly when Cabernet Sauvignon was first planted in South Africa but it had already been recommended as a suitable variety by Professor Abraham Perold around 1920.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5</a:t>
            </a:fld>
            <a:endParaRPr lang="en-US"/>
          </a:p>
        </p:txBody>
      </p:sp>
    </p:spTree>
    <p:extLst>
      <p:ext uri="{BB962C8B-B14F-4D97-AF65-F5344CB8AC3E}">
        <p14:creationId xmlns:p14="http://schemas.microsoft.com/office/powerpoint/2010/main" val="110651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has become an increasingly significant variety in the Cape, where it produces red wines with excellent colour and good tannins that develop well with age into spicy, full complex wines.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6</a:t>
            </a:fld>
            <a:endParaRPr lang="en-US"/>
          </a:p>
        </p:txBody>
      </p:sp>
    </p:spTree>
    <p:extLst>
      <p:ext uri="{BB962C8B-B14F-4D97-AF65-F5344CB8AC3E}">
        <p14:creationId xmlns:p14="http://schemas.microsoft.com/office/powerpoint/2010/main" val="363162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Currently Cabernet Sauvignon is the most planted red-wine variety in South Africa, with total plantings at the end </a:t>
            </a:r>
            <a:r>
              <a:rPr lang="en-ZA" sz="1200" kern="1200">
                <a:solidFill>
                  <a:schemeClr val="tx1"/>
                </a:solidFill>
                <a:effectLst/>
                <a:latin typeface="+mn-lt"/>
                <a:ea typeface="+mn-ea"/>
                <a:cs typeface="+mn-cs"/>
              </a:rPr>
              <a:t>of </a:t>
            </a:r>
            <a:r>
              <a:rPr lang="en-ZA" sz="1200" kern="1200">
                <a:solidFill>
                  <a:srgbClr val="FF0000"/>
                </a:solidFill>
                <a:effectLst/>
                <a:latin typeface="+mn-lt"/>
                <a:ea typeface="+mn-ea"/>
                <a:cs typeface="+mn-cs"/>
              </a:rPr>
              <a:t>2023 </a:t>
            </a:r>
            <a:r>
              <a:rPr lang="en-ZA" sz="1200" kern="1200" dirty="0">
                <a:solidFill>
                  <a:srgbClr val="FF0000"/>
                </a:solidFill>
                <a:effectLst/>
                <a:latin typeface="+mn-lt"/>
                <a:ea typeface="+mn-ea"/>
                <a:cs typeface="+mn-cs"/>
              </a:rPr>
              <a:t>accounting for </a:t>
            </a:r>
            <a:r>
              <a:rPr lang="en-ZA" sz="1200" kern="1200">
                <a:solidFill>
                  <a:srgbClr val="FF0000"/>
                </a:solidFill>
                <a:effectLst/>
                <a:latin typeface="+mn-lt"/>
                <a:ea typeface="+mn-ea"/>
                <a:cs typeface="+mn-cs"/>
              </a:rPr>
              <a:t>9 110 </a:t>
            </a:r>
            <a:r>
              <a:rPr lang="en-ZA" sz="1200" kern="1200" dirty="0">
                <a:solidFill>
                  <a:srgbClr val="FF0000"/>
                </a:solidFill>
                <a:effectLst/>
                <a:latin typeface="+mn-lt"/>
                <a:ea typeface="+mn-ea"/>
                <a:cs typeface="+mn-cs"/>
              </a:rPr>
              <a:t>ha </a:t>
            </a:r>
            <a:r>
              <a:rPr lang="en-ZA" sz="1200" kern="1200">
                <a:solidFill>
                  <a:schemeClr val="tx1"/>
                </a:solidFill>
                <a:effectLst/>
                <a:latin typeface="+mn-lt"/>
                <a:ea typeface="+mn-ea"/>
                <a:cs typeface="+mn-cs"/>
              </a:rPr>
              <a:t>(</a:t>
            </a:r>
            <a:r>
              <a:rPr lang="en-ZA" sz="1200" kern="1200">
                <a:solidFill>
                  <a:srgbClr val="FF0000"/>
                </a:solidFill>
                <a:effectLst/>
                <a:latin typeface="+mn-lt"/>
                <a:ea typeface="+mn-ea"/>
                <a:cs typeface="+mn-cs"/>
              </a:rPr>
              <a:t>10.4</a:t>
            </a:r>
            <a:r>
              <a:rPr lang="en-ZA" sz="1200" kern="1200">
                <a:solidFill>
                  <a:schemeClr val="tx1"/>
                </a:solidFill>
                <a:effectLst/>
                <a:latin typeface="+mn-lt"/>
                <a:ea typeface="+mn-ea"/>
                <a:cs typeface="+mn-cs"/>
              </a:rPr>
              <a:t>% </a:t>
            </a:r>
            <a:r>
              <a:rPr lang="en-ZA" sz="1200" kern="1200" dirty="0">
                <a:solidFill>
                  <a:schemeClr val="tx1"/>
                </a:solidFill>
                <a:effectLst/>
                <a:latin typeface="+mn-lt"/>
                <a:ea typeface="+mn-ea"/>
                <a:cs typeface="+mn-cs"/>
              </a:rPr>
              <a:t>of the national vineyard).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7</a:t>
            </a:fld>
            <a:endParaRPr lang="en-US"/>
          </a:p>
        </p:txBody>
      </p:sp>
    </p:spTree>
    <p:extLst>
      <p:ext uri="{BB962C8B-B14F-4D97-AF65-F5344CB8AC3E}">
        <p14:creationId xmlns:p14="http://schemas.microsoft.com/office/powerpoint/2010/main" val="259292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is the most planted red-wine variety, accounting for a quarter of the hectarage planted to red-wine varieties. The reason for its popularity is due to its adaptability, as it retains a recognisable character even when planted in less suitable locations.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8</a:t>
            </a:fld>
            <a:endParaRPr lang="en-US"/>
          </a:p>
        </p:txBody>
      </p:sp>
    </p:spTree>
    <p:extLst>
      <p:ext uri="{BB962C8B-B14F-4D97-AF65-F5344CB8AC3E}">
        <p14:creationId xmlns:p14="http://schemas.microsoft.com/office/powerpoint/2010/main" val="111531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This noble grape variety is grown in almost all the regions of the Cape but most extensively in Stellenbosch and Paarl. </a:t>
            </a:r>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9</a:t>
            </a:fld>
            <a:endParaRPr lang="en-US"/>
          </a:p>
        </p:txBody>
      </p:sp>
    </p:spTree>
    <p:extLst>
      <p:ext uri="{BB962C8B-B14F-4D97-AF65-F5344CB8AC3E}">
        <p14:creationId xmlns:p14="http://schemas.microsoft.com/office/powerpoint/2010/main" val="299784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47672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47318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00040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117392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B4C3E92-5D69-5B45-A02E-B4C966346833}"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339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B4C3E92-5D69-5B45-A02E-B4C966346833}" type="datetimeFigureOut">
              <a:rPr lang="en-US" smtClean="0"/>
              <a:pPr/>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84539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B4C3E92-5D69-5B45-A02E-B4C966346833}" type="datetimeFigureOut">
              <a:rPr lang="en-US" smtClean="0"/>
              <a:pPr/>
              <a:t>9/9/24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57175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B4C3E92-5D69-5B45-A02E-B4C966346833}" type="datetimeFigureOut">
              <a:rPr lang="en-US" smtClean="0"/>
              <a:pPr/>
              <a:t>9/9/24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06620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C3E92-5D69-5B45-A02E-B4C966346833}" type="datetimeFigureOut">
              <a:rPr lang="en-US" smtClean="0"/>
              <a:pPr/>
              <a:t>9/9/24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24034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B4C3E92-5D69-5B45-A02E-B4C966346833}" type="datetimeFigureOut">
              <a:rPr lang="en-US" smtClean="0"/>
              <a:pPr/>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10662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B4C3E92-5D69-5B45-A02E-B4C966346833}" type="datetimeFigureOut">
              <a:rPr lang="en-US" smtClean="0"/>
              <a:pPr/>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407463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C3E92-5D69-5B45-A02E-B4C966346833}" type="datetimeFigureOut">
              <a:rPr lang="en-US" smtClean="0"/>
              <a:pPr/>
              <a:t>9/9/24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CB790-BFAC-7244-BD40-69C1BD35BAB3}" type="slidenum">
              <a:rPr lang="en-US" smtClean="0"/>
              <a:pPr/>
              <a:t>‹#›</a:t>
            </a:fld>
            <a:endParaRPr lang="en-US"/>
          </a:p>
        </p:txBody>
      </p:sp>
    </p:spTree>
    <p:extLst>
      <p:ext uri="{BB962C8B-B14F-4D97-AF65-F5344CB8AC3E}">
        <p14:creationId xmlns:p14="http://schemas.microsoft.com/office/powerpoint/2010/main" val="4227288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ericamoodie/Documents/Updates%20to%20PP/Cabernet%20Sauvignon/Jpegs/long%20dash.jpg"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CABERNET SAUVIGNON</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785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1978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49807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4482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bernet Sauvignon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4295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54970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ong dash.jpg" descr="/Users/ericamoodie/Documents/Updates to PP/Cabernet Sauvignon/Jpegs/long dash.jp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8930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4270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4791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2612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26922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7737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bernet Sauvignon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4083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9510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5348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C15A65-238C-414C-A8CC-43636987B92C}"/>
              </a:ext>
            </a:extLst>
          </p:cNvPr>
          <p:cNvPicPr>
            <a:picLocks noChangeAspect="1"/>
          </p:cNvPicPr>
          <p:nvPr/>
        </p:nvPicPr>
        <p:blipFill>
          <a:blip r:embed="rId3"/>
          <a:srcRect/>
          <a:stretch/>
        </p:blipFill>
        <p:spPr>
          <a:xfrm>
            <a:off x="530101" y="263192"/>
            <a:ext cx="8349250" cy="590702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96201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2964</TotalTime>
  <Words>453</Words>
  <Application>Microsoft Macintosh PowerPoint</Application>
  <PresentationFormat>On-screen Show (4:3)</PresentationFormat>
  <Paragraphs>44</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Vanessa Weber</cp:lastModifiedBy>
  <cp:revision>32</cp:revision>
  <dcterms:created xsi:type="dcterms:W3CDTF">2014-06-24T11:35:35Z</dcterms:created>
  <dcterms:modified xsi:type="dcterms:W3CDTF">2024-09-09T13:12:40Z</dcterms:modified>
</cp:coreProperties>
</file>